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9" r:id="rId2"/>
    <p:sldId id="257" r:id="rId3"/>
    <p:sldId id="260" r:id="rId4"/>
    <p:sldId id="258" r:id="rId5"/>
    <p:sldId id="261" r:id="rId6"/>
    <p:sldId id="262" r:id="rId7"/>
    <p:sldId id="264" r:id="rId8"/>
    <p:sldId id="266" r:id="rId9"/>
    <p:sldId id="269" r:id="rId10"/>
    <p:sldId id="265" r:id="rId11"/>
    <p:sldId id="273" r:id="rId12"/>
    <p:sldId id="274" r:id="rId13"/>
    <p:sldId id="275" r:id="rId14"/>
    <p:sldId id="271" r:id="rId15"/>
    <p:sldId id="276" r:id="rId16"/>
    <p:sldId id="272" r:id="rId17"/>
    <p:sldId id="268" r:id="rId18"/>
    <p:sldId id="27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5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29:04.8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979 106,'0'-2,"1"1,-1-1,0 1,1 0,0-1,-1 1,1 0,0 0,-1-1,1 1,0 0,0 0,0 0,0 0,0 0,0 0,1 0,-1 0,0 1,0-1,1 0,-1 1,0-1,1 1,-1-1,3 1,42-9,-42 9,105-20,-70 12,-1 1,51-2,-56 8,27-1,-1 2,0 2,83 15,-86-7,-40-8,-1 1,1 0,-1 0,0 2,0 0,0 0,26 15,23 19,85 36,12 7,-137-66,0 1,29 28,17 11,-55-43,0 0,21 24,17 15,-39-41,3 2,0 1,0 0,-2 1,0 1,0 0,-2 1,0 0,13 25,23 45,-34-65,-2 1,0 1,-2 0,14 43,-5 3,13 61,-22-85,23 61,-9-31,-11-32,-6-21,-1 1,-1-1,-1 1,3 36,-6 375,-5-206,3-221,0-1,0 1,-1-1,-1 1,1-1,-1 1,0-1,-1 0,0 0,0 0,0 0,-1 0,0-1,-7 10,2-2,1 1,1 0,0 1,1 0,-5 19,9-24,-1 0,-1 0,0 0,0-1,-1 1,0-1,-1 0,0-1,0 1,-1-1,0 0,-1-1,-10 9,-96 52,56-36,31-20,-1-1,0-1,-52 14,-38 13,-89 57,185-86,-1-2,0-1,0-1,-34 4,-19 4,-9-1,-1-3,-1-4,-122-8,50 0,147 3,-8 2,0-2,0 0,1-2,-1 0,0-1,1-1,0-1,0 0,-30-14,-6-10,-173-87,218 110,0 0,0 0,1-1,-11-10,11 9,-1 1,0 0,-18-11,-23-10,-93-68,-13-8,143 95,0 0,2-1,-1-1,1 0,1 0,-17-22,-52-84,39 60,32 46,0 0,1-1,1 1,-1-1,2-1,0 0,0 0,1 0,-4-19,-7-51,7 39,2-1,-3-54,9 49,5-174,-2 209,1-1,1 1,1 0,0 1,0-1,2 1,0 0,0 1,1-1,13-15,-11 14,21-47,-25 47,0 1,16-25,-13 25,-1-2,0 1,6-18,-8 17,1 0,1 1,10-17,-5 10,0 0,-2-1,10-27,-12 26,1 2,1-1,17-25,35-48,-37 53,2 2,49-56,-70 88,-1 0,1 0,-2-1,1 1,-1-1,4-13,-6 14,1 1,0-1,0 1,1 0,0 0,0 0,1 1,0 0,11-11,11-7,-1-2,33-41,13-14,-52 62,0 2,1 0,1 2,0 0,1 2,1 0,0 2,1 1,34-10,-5-1,-31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29:09.5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979 106,'0'-2,"1"1,-1-1,0 1,1 0,0-1,-1 1,1 0,0 0,-1-1,1 1,0 0,0 0,0 0,0 0,0 0,0 0,1 0,-1 0,0 1,0-1,1 0,-1 1,0-1,1 1,-1-1,3 1,42-9,-42 9,105-20,-70 12,-1 1,51-2,-56 8,27-1,-1 2,0 2,83 15,-86-7,-40-8,-1 1,1 0,-1 0,0 2,0 0,0 0,26 15,23 19,85 36,12 7,-137-66,0 1,29 28,17 11,-55-43,0 0,21 24,17 15,-39-41,3 2,0 1,0 0,-2 1,0 1,0 0,-2 1,0 0,13 25,23 45,-34-65,-2 1,0 1,-2 0,14 43,-5 3,13 61,-22-85,23 61,-9-31,-11-32,-6-21,-1 1,-1-1,-1 1,3 36,-6 375,-5-206,3-221,0-1,0 1,-1-1,-1 1,1-1,-1 1,0-1,-1 0,0 0,0 0,0 0,-1 0,0-1,-7 10,2-2,1 1,1 0,0 1,1 0,-5 19,9-24,-1 0,-1 0,0 0,0-1,-1 1,0-1,-1 0,0-1,0 1,-1-1,0 0,-1-1,-10 9,-96 52,56-36,31-20,-1-1,0-1,-52 14,-38 13,-89 57,185-86,-1-2,0-1,0-1,-34 4,-19 4,-9-1,-1-3,-1-4,-122-8,50 0,147 3,-8 2,0-2,0 0,1-2,-1 0,0-1,1-1,0-1,0 0,-30-14,-6-10,-173-87,218 110,0 0,0 0,1-1,-11-10,11 9,-1 1,0 0,-18-11,-23-10,-93-68,-13-8,143 95,0 0,2-1,-1-1,1 0,1 0,-17-22,-52-84,39 60,32 46,0 0,1-1,1 1,-1-1,2-1,0 0,0 0,1 0,-4-19,-7-51,7 39,2-1,-3-54,9 49,5-174,-2 209,1-1,1 1,1 0,0 1,0-1,2 1,0 0,0 1,1-1,13-15,-11 14,21-47,-25 47,0 1,16-25,-13 25,-1-2,0 1,6-18,-8 17,1 0,1 1,10-17,-5 10,0 0,-2-1,10-27,-12 26,1 2,1-1,17-25,35-48,-37 53,2 2,49-56,-70 88,-1 0,1 0,-2-1,1 1,-1-1,4-13,-6 14,1 1,0-1,0 1,1 0,0 0,0 0,1 1,0 0,11-11,11-7,-1-2,33-41,13-14,-52 62,0 2,1 0,1 2,0 0,1 2,1 0,0 2,1 1,34-10,-5-1,-31 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29:24.9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979 106,'0'-2,"1"1,-1-1,0 1,1 0,0-1,-1 1,1 0,0 0,-1-1,1 1,0 0,0 0,0 0,0 0,0 0,0 0,1 0,-1 0,0 1,0-1,1 0,-1 1,0-1,1 1,-1-1,3 1,42-9,-42 9,105-20,-70 12,-1 1,51-2,-56 8,27-1,-1 2,0 2,83 15,-86-7,-40-8,-1 1,1 0,-1 0,0 2,0 0,0 0,26 15,23 19,85 36,12 7,-137-66,0 1,29 28,17 11,-55-43,0 0,21 24,17 15,-39-41,3 2,0 1,0 0,-2 1,0 1,0 0,-2 1,0 0,13 25,23 45,-34-65,-2 1,0 1,-2 0,14 43,-5 3,13 61,-22-85,23 61,-9-31,-11-32,-6-21,-1 1,-1-1,-1 1,3 36,-6 375,-5-206,3-221,0-1,0 1,-1-1,-1 1,1-1,-1 1,0-1,-1 0,0 0,0 0,0 0,-1 0,0-1,-7 10,2-2,1 1,1 0,0 1,1 0,-5 19,9-24,-1 0,-1 0,0 0,0-1,-1 1,0-1,-1 0,0-1,0 1,-1-1,0 0,-1-1,-10 9,-96 52,56-36,31-20,-1-1,0-1,-52 14,-38 13,-89 57,185-86,-1-2,0-1,0-1,-34 4,-19 4,-9-1,-1-3,-1-4,-122-8,50 0,147 3,-8 2,0-2,0 0,1-2,-1 0,0-1,1-1,0-1,0 0,-30-14,-6-10,-173-87,218 110,0 0,0 0,1-1,-11-10,11 9,-1 1,0 0,-18-11,-23-10,-93-68,-13-8,143 95,0 0,2-1,-1-1,1 0,1 0,-17-22,-52-84,39 60,32 46,0 0,1-1,1 1,-1-1,2-1,0 0,0 0,1 0,-4-19,-7-51,7 39,2-1,-3-54,9 49,5-174,-2 209,1-1,1 1,1 0,0 1,0-1,2 1,0 0,0 1,1-1,13-15,-11 14,21-47,-25 47,0 1,16-25,-13 25,-1-2,0 1,6-18,-8 17,1 0,1 1,10-17,-5 10,0 0,-2-1,10-27,-12 26,1 2,1-1,17-25,35-48,-37 53,2 2,49-56,-70 88,-1 0,1 0,-2-1,1 1,-1-1,4-13,-6 14,1 1,0-1,0 1,1 0,0 0,0 0,1 1,0 0,11-11,11-7,-1-2,33-41,13-14,-52 62,0 2,1 0,1 2,0 0,1 2,1 0,0 2,1 1,34-10,-5-1,-31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29:09.5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369 40,'0'-1,"0"1,0-1,0 1,0-1,1 1,-1-1,0 1,0-1,1 1,-1-1,0 1,1 0,-1-1,1 1,-1-1,0 1,1 0,-1-1,1 1,-1 0,1 0,-1-1,1 1,-1 0,1 0,0 0,16-4,-15 4,39-7,-26 4,-1 0,20 0,-22 2,10 1,1 0,-1 1,31 5,-31-2,-17-4,1 1,0 0,0 1,0-1,-1 1,1 1,9 4,10 8,30 13,6 3,-52-25,0 0,11 11,7 4,-22-16,1 0,7 9,7 5,-14-14,0 0,1 0,-1 0,0 1,-1 0,1 0,-1 0,0 1,4 8,10 18,-14-24,0-1,0 1,-1 0,6 17,-3 0,6 23,-9-32,9 24,-4-13,-4-11,-1-8,-2-1,1 1,-2 0,2 14,-2 141,-2-78,1-83,0 0,0 0,-1-1,1 1,-1 0,1 0,-1 0,0-1,0 1,0 0,-1-1,1 1,-1-1,-2 4,1-1,0 1,0 0,0 0,1-1,-2 9,3-10,0 0,0 0,-1 0,1 0,-1 0,0 0,0 0,0-1,-1 1,1-1,-1 1,0-1,-4 3,-36 20,21-14,12-7,0 0,-1-1,-19 5,-15 6,-32 21,68-33,1 0,-1-1,0 0,-12 1,-8 2,-3 0,0-2,-1-1,-46-3,19 0,56 1,-4 0,1 0,-1 0,1 0,0-1,-1 0,1-1,0 0,0 0,-12-5,-2-4,-64-32,81 40,0 1,0 0,1-1,-5-3,5 3,-1 0,1 0,-8-3,-8-5,-35-25,-6-3,55 36,0-1,0 0,1 0,-1 0,1 0,-7-9,-19-30,15 21,11 18,1 0,0-1,0 1,0-1,1 1,0-1,0 0,0 0,-2-7,-2-19,3 14,0 0,0-20,2 18,2-65,0 78,0 0,1 0,0 1,0-1,0 1,0 0,1-1,0 1,0 0,5-6,-5 6,9-19,-10 19,0-1,7-8,-6 8,0 0,0 1,2-8,-2 7,-1 0,1 0,4-5,-2 2,0 1,-1-1,4-10,-5 11,1-1,0 0,7-9,12-18,-13 20,1 1,18-22,-27 34,1-1,-1 1,0-1,0 1,0-1,2-5,-3 6,0 0,1 0,-1-1,1 1,0 0,0 1,0-1,0 0,5-4,3-2,1-1,11-16,6-5,-21 24,1 0,1 0,-1 1,1 0,0 1,1 0,-1 0,1 1,12-4,-1 0,-12 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29:09.5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65,'0'-1,"0"0,0 0,1 1,-1-1,0 0,1 0,-1 0,1 1,-1-1,1 0,-1 0,1 1,-1-1,1 1,0-1,-1 0,1 1,0-1,0 1,-1 0,1-1,0 1,0-1,0 1,-1 0,3-1,25-4,-26 5,66-12,-44 7,-1 0,32 0,-35 4,17 0,-1 1,1 2,50 8,-52-4,-26-5,1 1,0 0,-1 0,0 1,1 0,-1 0,16 9,15 12,51 23,8 3,-84-40,-1 0,19 18,10 7,-33-28,-1 1,13 15,10 9,-23-25,2 1,-1 1,0-1,0 2,-1-1,0 1,-1 1,0-1,8 16,15 28,-22-41,-1 2,-1-1,0 1,9 26,-4 2,9 38,-15-53,15 38,-5-19,-8-20,-3-13,0 1,-2-1,0 1,2 22,-4 230,-2-126,1-136,0 0,-1-1,1 1,-1 0,0-1,0 1,-1-1,1 1,-1-1,0 1,0-1,0 0,-1 0,-4 5,2 0,0 0,1 1,-1-1,2 1,-4 12,5-16,1 1,-1 0,-1 0,1-1,-1 0,-1 1,1-1,-1 0,0 0,0-1,-1 1,1-1,-7 5,-60 33,36-23,18-12,0 0,0-2,-33 9,-22 9,-55 35,113-54,0-1,0 0,-1-1,-20 3,-11 1,-7 1,0-2,0-3,-76-5,31 0,91 2,-6 1,1-1,0 0,0-1,0 0,0-1,0-1,0 1,0-2,-18-7,-4-7,-106-54,134 69,-1-1,2 0,-1 0,-6-6,6 5,0 0,0 1,-11-7,-15-7,-56-40,-9-7,88 60,1-1,0 0,0 0,1-1,0 0,-10-14,-33-50,25 35,20 30,0-1,-1 0,2 0,-1-1,1 0,1 1,-1-1,1 0,-3-13,-3-29,3 22,2 1,-2-34,5 30,3-107,0 129,0-1,0 1,1 0,0 0,0 0,1 0,1 1,-1-1,1 1,8-10,-7 9,13-30,-15 31,0-1,9-15,-7 15,-1 0,0-1,3-10,-4 10,0 0,1 1,6-11,-3 7,0-1,-1 0,6-17,-7 17,0 0,1 0,10-16,21-29,-22 33,1 0,31-33,-44 53,0 1,0-1,0 0,-1 0,0 0,3-8,-4 9,0-1,0 1,1 0,0 0,0 0,0 0,1 1,-1-1,8-5,6-6,0 0,20-27,8-7,-33 38,2 1,-1 0,1 1,1 0,-1 1,2 1,-1 0,1 2,21-8,-3 1,-19 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56:29.9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65,'0'-1,"0"0,0 0,1 1,-1-1,0 0,1 0,-1 0,1 1,-1-1,1 0,-1 0,1 1,-1-1,1 1,0-1,-1 0,1 1,0-1,0 1,-1 0,1-1,0 1,0-1,0 1,-1 0,3-1,25-4,-26 5,66-12,-44 7,-1 0,32 0,-35 4,17 0,-1 1,1 2,50 8,-52-4,-26-5,1 1,0 0,-1 0,0 1,1 0,-1 0,16 9,15 12,51 23,8 3,-84-40,-1 0,19 18,10 7,-33-28,-1 1,13 15,10 9,-23-25,2 1,-1 1,0-1,0 2,-1-1,0 1,-1 1,0-1,8 16,15 28,-22-41,-1 2,-1-1,0 1,9 26,-4 2,9 38,-15-53,15 38,-5-19,-8-20,-3-13,0 1,-2-1,0 1,2 22,-4 230,-2-126,1-136,0 0,-1-1,1 1,-1 0,0-1,0 1,-1-1,1 1,-1-1,0 1,0-1,0 0,-1 0,-4 5,2 0,0 0,1 1,-1-1,2 1,-4 12,5-16,1 1,-1 0,-1 0,1-1,-1 0,-1 1,1-1,-1 0,0 0,0-1,-1 1,1-1,-7 5,-60 33,36-23,18-12,0 0,0-2,-33 9,-22 9,-55 35,113-54,0-1,0 0,-1-1,-20 3,-11 1,-7 1,0-2,0-3,-76-5,31 0,91 2,-6 1,1-1,0 0,0-1,0 0,0-1,0-1,0 1,0-2,-18-7,-4-7,-106-54,134 69,-1-1,2 0,-1 0,-6-6,6 5,0 0,0 1,-11-7,-15-7,-56-40,-9-7,88 60,1-1,0 0,0 0,1-1,0 0,-10-14,-33-50,25 35,20 30,0-1,-1 0,2 0,-1-1,1 0,1 1,-1-1,1 0,-3-13,-3-29,3 22,2 1,-2-34,5 30,3-107,0 129,0-1,0 1,1 0,0 0,0 0,1 0,1 1,-1-1,1 1,8-10,-7 9,13-30,-15 31,0-1,9-15,-7 15,-1 0,0-1,3-10,-4 10,0 0,1 1,6-11,-3 7,0-1,-1 0,6-17,-7 17,0 0,1 0,10-16,21-29,-22 33,1 0,31-33,-44 53,0 1,0-1,0 0,-1 0,0 0,3-8,-4 9,0-1,0 1,1 0,0 0,0 0,0 0,1 1,-1-1,8-5,6-6,0 0,20-27,8-7,-33 38,2 1,-1 0,1 1,1 0,-1 1,2 1,-1 0,1 2,21-8,-3 1,-19 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56:29.9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468 50,'1'0,"-1"-1,0 0,0 1,0-1,1 1,-1-1,0 0,1 1,-1-1,0 1,1-1,-1 1,1-1,-1 1,1-1,-1 1,1-1,-1 1,1 0,0-1,-1 1,1 0,0-1,-1 1,1 0,1 0,20-4,-20 3,50-8,-34 5,1 1,23-2,-26 5,13-1,-1 1,0 1,40 7,-41-3,-20-4,1 0,-1 0,1 1,-1 0,0 1,0 0,13 6,11 10,40 16,5 5,-64-33,0 1,13 14,9 5,-27-21,0 0,10 12,8 7,-18-20,2 1,-1 1,-1 0,1 0,-1 0,0 1,-1 0,1 1,5 10,12 23,-18-31,1 0,-1 0,-1 1,7 20,-2 1,6 30,-11-41,11 29,-4-15,-5-15,-3-9,-1-1,0 0,-1 1,2 16,-3 180,-2-98,1-106,0-1,-1 1,1-1,-1 1,1 0,-1-1,0 1,-1-1,1 0,0 1,-1-1,0 0,0 0,-3 5,1-1,0 0,0 0,1 0,0 1,-2 9,4-12,-1 0,1 1,-1-1,0 0,0 0,-1 0,0-1,0 1,0 0,0-1,0 0,-1 0,-5 4,-45 25,26-17,15-10,0 0,-1-1,-24 7,-19 6,-41 28,87-42,0 0,0-1,0-1,-16 2,-10 2,-3 0,-2-2,1-1,-59-5,24 1,70 1,-3 1,-1-1,1 0,-1-1,1 0,-1-1,1 1,0-2,0 1,-14-7,-4-5,-82-42,104 53,0 1,1-1,-1-1,-4-4,4 5,1-1,-1 1,-8-6,-12-4,-44-33,-6-4,68 46,1-1,0 1,0-1,0-1,1 1,-9-11,-24-40,19 29,14 22,1-1,0 1,0-1,1 0,0 0,0 0,0 0,1 0,-3-10,-2-23,3 17,0 1,0-27,3 25,3-84,-1 99,0 1,1 0,0 0,1 0,0 0,0 0,0 0,1 1,-1-1,8-7,-7 7,11-23,-12 23,0 1,7-13,-5 12,-2 0,1-1,3-7,-4 7,0 0,1 1,4-8,-1 5,-1-1,-1 0,5-13,-5 13,-1 0,2 0,7-12,17-23,-17 26,0 0,24-27,-34 43,0 0,0-1,0 1,0-1,-1 0,3-5,-4 5,1 1,0 0,0 0,0 0,0 1,1-1,-1 0,1 1,5-5,6-5,-1 1,16-21,6-6,-26 29,2 2,-1-1,1 1,0 1,1 0,0 1,0 0,0 0,17-4,-3 0,-14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2:42:18.15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468 50,'1'0,"-1"-1,0 0,0 1,0-1,1 1,-1-1,0 0,1 1,-1-1,0 1,1-1,-1 1,1-1,-1 1,1-1,-1 1,1-1,-1 1,1 0,0-1,-1 1,1 0,0-1,-1 1,1 0,1 0,20-4,-20 3,50-8,-34 5,1 1,23-2,-26 5,13-1,-1 1,0 1,40 7,-41-3,-20-4,1 0,-1 0,1 1,-1 0,0 1,0 0,13 6,11 10,40 16,5 5,-64-33,0 1,13 14,9 5,-27-21,0 0,10 12,8 7,-18-20,2 1,-1 1,-1 0,1 0,-1 0,0 1,-1 0,1 1,5 10,12 23,-18-31,1 0,-1 0,-1 1,7 20,-2 1,6 30,-11-41,11 29,-4-15,-5-15,-3-9,-1-1,0 0,-1 1,2 16,-3 180,-2-98,1-106,0-1,-1 1,1-1,-1 1,1 0,-1-1,0 1,-1-1,1 0,0 1,-1-1,0 0,0 0,-3 5,1-1,0 0,0 0,1 0,0 1,-2 9,4-12,-1 0,1 1,-1-1,0 0,0 0,-1 0,0-1,0 1,0 0,0-1,0 0,-1 0,-5 4,-45 25,26-17,15-10,0 0,-1-1,-24 7,-19 6,-41 28,87-42,0 0,0-1,0-1,-16 2,-10 2,-3 0,-2-2,1-1,-59-5,24 1,70 1,-3 1,-1-1,1 0,-1-1,1 0,-1-1,1 1,0-2,0 1,-14-7,-4-5,-82-42,104 53,0 1,1-1,-1-1,-4-4,4 5,1-1,-1 1,-8-6,-12-4,-44-33,-6-4,68 46,1-1,0 1,0-1,0-1,1 1,-9-11,-24-40,19 29,14 22,1-1,0 1,0-1,1 0,0 0,0 0,0 0,1 0,-3-10,-2-23,3 17,0 1,0-27,3 25,3-84,-1 99,0 1,1 0,0 0,1 0,0 0,0 0,0 0,1 1,-1-1,8-7,-7 7,11-23,-12 23,0 1,7-13,-5 12,-2 0,1-1,3-7,-4 7,0 0,1 1,4-8,-1 5,-1-1,-1 0,5-13,-5 13,-1 0,2 0,7-12,17-23,-17 26,0 0,24-27,-34 43,0 0,0-1,0 1,0-1,-1 0,3-5,-4 5,1 1,0 0,0 0,0 0,0 1,1-1,-1 0,1 1,5-5,6-5,-1 1,16-21,6-6,-26 29,2 2,-1-1,1 1,0 1,1 0,0 1,0 0,0 0,17-4,-3 0,-14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2:42:22.00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468 50,'1'0,"-1"-1,0 0,0 1,0-1,1 1,-1-1,0 0,1 1,-1-1,0 1,1-1,-1 1,1-1,-1 1,1-1,-1 1,1-1,-1 1,1 0,0-1,-1 1,1 0,0-1,-1 1,1 0,1 0,20-4,-20 3,50-8,-34 5,1 1,23-2,-26 5,13-1,-1 1,0 1,40 7,-41-3,-20-4,1 0,-1 0,1 1,-1 0,0 1,0 0,13 6,11 10,40 16,5 5,-64-33,0 1,13 14,9 5,-27-21,0 0,10 12,8 7,-18-20,2 1,-1 1,-1 0,1 0,-1 0,0 1,-1 0,1 1,5 10,12 23,-18-31,1 0,-1 0,-1 1,7 20,-2 1,6 30,-11-41,11 29,-4-15,-5-15,-3-9,-1-1,0 0,-1 1,2 16,-3 180,-2-98,1-106,0-1,-1 1,1-1,-1 1,1 0,-1-1,0 1,-1-1,1 0,0 1,-1-1,0 0,0 0,-3 5,1-1,0 0,0 0,1 0,0 1,-2 9,4-12,-1 0,1 1,-1-1,0 0,0 0,-1 0,0-1,0 1,0 0,0-1,0 0,-1 0,-5 4,-45 25,26-17,15-10,0 0,-1-1,-24 7,-19 6,-41 28,87-42,0 0,0-1,0-1,-16 2,-10 2,-3 0,-2-2,1-1,-59-5,24 1,70 1,-3 1,-1-1,1 0,-1-1,1 0,-1-1,1 1,0-2,0 1,-14-7,-4-5,-82-42,104 53,0 1,1-1,-1-1,-4-4,4 5,1-1,-1 1,-8-6,-12-4,-44-33,-6-4,68 46,1-1,0 1,0-1,0-1,1 1,-9-11,-24-40,19 29,14 22,1-1,0 1,0-1,1 0,0 0,0 0,0 0,1 0,-3-10,-2-23,3 17,0 1,0-27,3 25,3-84,-1 99,0 1,1 0,0 0,1 0,0 0,0 0,0 0,1 1,-1-1,8-7,-7 7,11-23,-12 23,0 1,7-13,-5 12,-2 0,1-1,3-7,-4 7,0 0,1 1,4-8,-1 5,-1-1,-1 0,5-13,-5 13,-1 0,2 0,7-12,17-23,-17 26,0 0,24-27,-34 43,0 0,0-1,0 1,0-1,-1 0,3-5,-4 5,1 1,0 0,0 0,0 0,0 1,1-1,-1 0,1 1,5-5,6-5,-1 1,16-21,6-6,-26 29,2 2,-1-1,1 1,0 1,1 0,0 1,0 0,0 0,17-4,-3 0,-14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D3724-5185-4341-8413-6DE0C02AC437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BF54-0BF5-41B1-84AD-0DD927EE0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30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606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08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532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7790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131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73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91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72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94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08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29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65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672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806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770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C639D-C335-8795-08A0-D5F28ED74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F872BC-8C89-D0A9-53F5-B45C6EE1C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FE738B-C469-2117-0687-C3AEFFEF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5649-FE17-46E0-B1A1-812E541BF411}" type="datetime1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841CDA-FED8-BDA0-BE29-0D01DB66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44686F-63FE-3DBD-1F54-9B83E131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07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100E8-2EBA-8074-2E6D-46493231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82B670-6AE3-3D2F-DB06-03B1F8D19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49524C-E1F6-0EC8-9274-66AB9D90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C8CA-57AE-4085-8DC0-EF4E527CD352}" type="datetime1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B5A82D-D769-F9BA-F9FC-5B49611BD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8B6AC5-44A7-7D46-3DE6-1B91484D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51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4513876-401D-C495-5C2B-43F9D70BA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055783-9E39-9F75-CA9C-689EA5D70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578C17-910D-F360-19F3-8A3DB0C8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917C5-23C5-4303-9231-BBFE17D09731}" type="datetime1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3B9EC-798F-5199-229A-45BFDC5D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213F80-C200-0C4C-9DF7-DB3B5DCD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54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4FA05-5F42-5BF1-246A-4477D5E0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DC05D6-3D4E-250F-9B1A-DEED72D05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6D6FFE-BF14-9179-DF9D-5CF4A3BA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42D2-7029-4C54-9CFB-A7E5D8EB23CF}" type="datetime1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76D7B2-6A46-144C-4E78-3009D94B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2C65E9-1477-35A4-F096-7AF58F4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30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107746-20C2-A45E-2220-FF06CC45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F5175D-2698-779E-9394-CBE35FAA9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28F5E-0524-1356-1648-F50FDD798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29B-F681-4DCD-9F3C-BD1BE00C0D43}" type="datetime1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7954A9-8705-19DA-B081-2CE46441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992AE-4DF8-B0BC-8396-F0CDD817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630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1E6D-5CEB-088A-AAD9-17B0E986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79D5AB-19F0-5B0C-4BBD-CFA7ECAA4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E7B997-BF79-4314-6A96-3C7CC203E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AC25DB-0A87-A14E-208B-B0353AF4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B40D-C23A-4A5D-B068-87286242FD92}" type="datetime1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DE90DD-E0FA-B374-B13A-00B415A9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58769D-1E94-5165-8E38-C7AF7104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93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37DC8-4BC2-142F-6B1C-913D824DC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C2BACF-7D41-7FED-4CDF-CCD110B50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BF2809-7716-27B9-480F-B0E9826B9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8D1216-F14C-05D3-FD04-EFB1E4853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1E861DA-D558-78B9-F866-EFB295E42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1792BCE-22B6-4FB8-9DF5-75E275F1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1F5F-227D-4558-B790-67C0FEBA5C44}" type="datetime1">
              <a:rPr lang="ru-RU" smtClean="0"/>
              <a:t>13.04.2023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8D06A78-DD1E-896E-1E13-556D1F3D2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13A3F12-C7FE-E309-6954-989ECA12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57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E8FCD-31DD-1568-C60C-1CFD3534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7D7B00-1094-9BEC-F27E-F6921293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790A-7F55-43E1-A51D-FE79F2E54AA8}" type="datetime1">
              <a:rPr lang="ru-RU" smtClean="0"/>
              <a:t>13.04.2023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1636D9-260F-F111-BBA0-2F4B8B80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5BD3E92-BEBA-8F46-9C2D-95267031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4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7CB724-8F18-6B30-163F-388BAF58B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20D1-69A4-45AC-AFA8-A890EF909CB1}" type="datetime1">
              <a:rPr lang="ru-RU" smtClean="0"/>
              <a:t>13.04.2023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499CCEA-7026-D592-9F28-2C91F17C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9176D8-3D9A-16E7-2C14-97314266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50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2A28C-ED49-C1D1-84EA-4E0CD0A75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11573A-EB63-C122-2ADC-6A07D2B6B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98D673-C8C9-D691-629B-A5A882B8A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7E5F20-5212-4F4D-CDEE-604086DB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AD7B-C03D-4388-94FD-312B6B3BEBB0}" type="datetime1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7A760A-6F09-CEDB-1F70-015A120D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AFD828-B329-152C-607B-7C8F9AF0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39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E8C5F-2AA3-68C2-C4CE-6D31022D3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BFC1B4-498C-A678-2F53-E88262CF6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27A93B-1EA7-F847-1F76-C1E6A0986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1020BF-8CAA-EF0E-4CB4-8DE12A3FA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05E7-3A94-4364-A593-5EC4E16D2596}" type="datetime1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28FCCA-E820-BDA2-EFAD-ACF4955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5967D0-0836-0EFB-5A46-9D992154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50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7513B-0610-7AD7-2DA6-F3454D06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B92BCF-E9DA-9721-CFAA-56367598C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FF1D0-E4A7-3DC8-2EBA-598B50AD4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0484B-FD63-4FA1-B4AF-788D6C906006}" type="datetime1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A44BB2-E589-6C55-34AE-B6ADA394F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64895F-DB02-3265-EB99-D3A46291C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30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4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5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9.jp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7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0F16B-54E1-5E4E-CC5B-42155D918874}"/>
              </a:ext>
            </a:extLst>
          </p:cNvPr>
          <p:cNvSpPr txBox="1">
            <a:spLocks/>
          </p:cNvSpPr>
          <p:nvPr/>
        </p:nvSpPr>
        <p:spPr>
          <a:xfrm>
            <a:off x="1541686" y="3027237"/>
            <a:ext cx="9144000" cy="10762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Рекомендательная система по анализу данных добычи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083-36C3-F608-7AE3-5EFD555834A8}"/>
              </a:ext>
            </a:extLst>
          </p:cNvPr>
          <p:cNvSpPr txBox="1"/>
          <p:nvPr/>
        </p:nvSpPr>
        <p:spPr>
          <a:xfrm>
            <a:off x="604910" y="5587991"/>
            <a:ext cx="4853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Цифровые методы в энергетике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A5C90-6614-E05F-26F9-887EA6848C6E}"/>
              </a:ext>
            </a:extLst>
          </p:cNvPr>
          <p:cNvSpPr txBox="1"/>
          <p:nvPr/>
        </p:nvSpPr>
        <p:spPr>
          <a:xfrm>
            <a:off x="8482818" y="5602059"/>
            <a:ext cx="3235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27 марта – 15 апреля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B7B07-A3B1-DCF4-9CFE-20B0F23FF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473" y="562748"/>
            <a:ext cx="3163042" cy="7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Логотип Газпром нефть / Энергетика и ресурсы / TopLogos.ru">
            <a:extLst>
              <a:ext uri="{FF2B5EF4-FFF2-40B4-BE49-F238E27FC236}">
                <a16:creationId xmlns:a16="http://schemas.microsoft.com/office/drawing/2014/main" id="{9A652CFC-CF8B-F94C-92F9-4E061C74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1" y="562748"/>
            <a:ext cx="1395878" cy="7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792A50-8B5B-F458-CB05-0F418D12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</a:t>
            </a:fld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8335E9-D066-26DE-42F8-E81AC501D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243" y="558960"/>
            <a:ext cx="725357" cy="72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571790A5-F007-094E-CE59-F0C0D4BF8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201" y="552997"/>
            <a:ext cx="2008453" cy="7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A648D382-F318-2A35-665C-3B1E6EE4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849" y="569402"/>
            <a:ext cx="725358" cy="7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1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8F86B5F-4729-5DDD-0056-3376B4CF9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4"/>
          <a:stretch/>
        </p:blipFill>
        <p:spPr bwMode="auto">
          <a:xfrm>
            <a:off x="6011692" y="2659207"/>
            <a:ext cx="5715000" cy="338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5EF406-C695-8E89-B762-DCED8AD54AD4}"/>
              </a:ext>
            </a:extLst>
          </p:cNvPr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AFD6BED-A85B-A9AC-AECA-5A4B1DB7E62F}"/>
              </a:ext>
            </a:extLst>
          </p:cNvPr>
          <p:cNvCxnSpPr/>
          <p:nvPr/>
        </p:nvCxnSpPr>
        <p:spPr>
          <a:xfrm>
            <a:off x="117126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15859-D7BF-12F4-26E0-CC64AE189AB5}"/>
              </a:ext>
            </a:extLst>
          </p:cNvPr>
          <p:cNvCxnSpPr/>
          <p:nvPr/>
        </p:nvCxnSpPr>
        <p:spPr>
          <a:xfrm>
            <a:off x="60491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D4C95B7-5DFF-9C46-A36B-7022B4248E36}"/>
              </a:ext>
            </a:extLst>
          </p:cNvPr>
          <p:cNvCxnSpPr>
            <a:cxnSpLocks/>
          </p:cNvCxnSpPr>
          <p:nvPr/>
        </p:nvCxnSpPr>
        <p:spPr>
          <a:xfrm flipH="1">
            <a:off x="-56271" y="6040872"/>
            <a:ext cx="12304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Пути решения и инструменты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797B48-8B07-9780-CE75-35BCAEC4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10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61A90-451F-C8F4-D077-34204D6BA835}"/>
              </a:ext>
            </a:extLst>
          </p:cNvPr>
          <p:cNvSpPr txBox="1"/>
          <p:nvPr/>
        </p:nvSpPr>
        <p:spPr>
          <a:xfrm>
            <a:off x="604911" y="1338282"/>
            <a:ext cx="61652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DBSCAN (</a:t>
            </a:r>
            <a:r>
              <a:rPr lang="ru-RU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кластеризация)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Standard deviations (1,3 quartile)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LocalOutlierFactor</a:t>
            </a:r>
            <a:endParaRPr lang="en-US" sz="2000" dirty="0">
              <a:highlight>
                <a:srgbClr val="FFFF00"/>
              </a:highlight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Linear Regression (other function) trend change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Sliding window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Finding: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Plateau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Zeros</a:t>
            </a:r>
          </a:p>
        </p:txBody>
      </p:sp>
    </p:spTree>
    <p:extLst>
      <p:ext uri="{BB962C8B-B14F-4D97-AF65-F5344CB8AC3E}">
        <p14:creationId xmlns:p14="http://schemas.microsoft.com/office/powerpoint/2010/main" val="289896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5EF406-C695-8E89-B762-DCED8AD54AD4}"/>
              </a:ext>
            </a:extLst>
          </p:cNvPr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AFD6BED-A85B-A9AC-AECA-5A4B1DB7E62F}"/>
              </a:ext>
            </a:extLst>
          </p:cNvPr>
          <p:cNvCxnSpPr/>
          <p:nvPr/>
        </p:nvCxnSpPr>
        <p:spPr>
          <a:xfrm>
            <a:off x="117126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15859-D7BF-12F4-26E0-CC64AE189AB5}"/>
              </a:ext>
            </a:extLst>
          </p:cNvPr>
          <p:cNvCxnSpPr/>
          <p:nvPr/>
        </p:nvCxnSpPr>
        <p:spPr>
          <a:xfrm>
            <a:off x="60491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D4C95B7-5DFF-9C46-A36B-7022B4248E36}"/>
              </a:ext>
            </a:extLst>
          </p:cNvPr>
          <p:cNvCxnSpPr>
            <a:cxnSpLocks/>
          </p:cNvCxnSpPr>
          <p:nvPr/>
        </p:nvCxnSpPr>
        <p:spPr>
          <a:xfrm flipH="1">
            <a:off x="-56271" y="6040872"/>
            <a:ext cx="12304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Пример работы алгоритма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5B1F8C-6324-A0DC-0E69-8A65DE89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89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5EF406-C695-8E89-B762-DCED8AD54AD4}"/>
              </a:ext>
            </a:extLst>
          </p:cNvPr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AFD6BED-A85B-A9AC-AECA-5A4B1DB7E62F}"/>
              </a:ext>
            </a:extLst>
          </p:cNvPr>
          <p:cNvCxnSpPr/>
          <p:nvPr/>
        </p:nvCxnSpPr>
        <p:spPr>
          <a:xfrm>
            <a:off x="117126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15859-D7BF-12F4-26E0-CC64AE189AB5}"/>
              </a:ext>
            </a:extLst>
          </p:cNvPr>
          <p:cNvCxnSpPr/>
          <p:nvPr/>
        </p:nvCxnSpPr>
        <p:spPr>
          <a:xfrm>
            <a:off x="60491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D4C95B7-5DFF-9C46-A36B-7022B4248E36}"/>
              </a:ext>
            </a:extLst>
          </p:cNvPr>
          <p:cNvCxnSpPr>
            <a:cxnSpLocks/>
          </p:cNvCxnSpPr>
          <p:nvPr/>
        </p:nvCxnSpPr>
        <p:spPr>
          <a:xfrm flipH="1">
            <a:off x="-56271" y="6040872"/>
            <a:ext cx="12304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Пример работы алгоритма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E57BAD0-A530-112F-FAC4-2FAB6EB0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62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5EF406-C695-8E89-B762-DCED8AD54AD4}"/>
              </a:ext>
            </a:extLst>
          </p:cNvPr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AFD6BED-A85B-A9AC-AECA-5A4B1DB7E62F}"/>
              </a:ext>
            </a:extLst>
          </p:cNvPr>
          <p:cNvCxnSpPr/>
          <p:nvPr/>
        </p:nvCxnSpPr>
        <p:spPr>
          <a:xfrm>
            <a:off x="117126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15859-D7BF-12F4-26E0-CC64AE189AB5}"/>
              </a:ext>
            </a:extLst>
          </p:cNvPr>
          <p:cNvCxnSpPr/>
          <p:nvPr/>
        </p:nvCxnSpPr>
        <p:spPr>
          <a:xfrm>
            <a:off x="60491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D4C95B7-5DFF-9C46-A36B-7022B4248E36}"/>
              </a:ext>
            </a:extLst>
          </p:cNvPr>
          <p:cNvCxnSpPr>
            <a:cxnSpLocks/>
          </p:cNvCxnSpPr>
          <p:nvPr/>
        </p:nvCxnSpPr>
        <p:spPr>
          <a:xfrm flipH="1">
            <a:off x="-56271" y="6040872"/>
            <a:ext cx="12304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Пример работы алгоритма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E57BAD0-A530-112F-FAC4-2FAB6EB0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736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63D4DD-F7A6-46E9-5FEB-21322743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781" y="1297526"/>
            <a:ext cx="6715143" cy="474334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5EF406-C695-8E89-B762-DCED8AD54AD4}"/>
              </a:ext>
            </a:extLst>
          </p:cNvPr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AFD6BED-A85B-A9AC-AECA-5A4B1DB7E62F}"/>
              </a:ext>
            </a:extLst>
          </p:cNvPr>
          <p:cNvCxnSpPr/>
          <p:nvPr/>
        </p:nvCxnSpPr>
        <p:spPr>
          <a:xfrm>
            <a:off x="117126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15859-D7BF-12F4-26E0-CC64AE189AB5}"/>
              </a:ext>
            </a:extLst>
          </p:cNvPr>
          <p:cNvCxnSpPr/>
          <p:nvPr/>
        </p:nvCxnSpPr>
        <p:spPr>
          <a:xfrm>
            <a:off x="60491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D4C95B7-5DFF-9C46-A36B-7022B4248E36}"/>
              </a:ext>
            </a:extLst>
          </p:cNvPr>
          <p:cNvCxnSpPr>
            <a:cxnSpLocks/>
          </p:cNvCxnSpPr>
          <p:nvPr/>
        </p:nvCxnSpPr>
        <p:spPr>
          <a:xfrm flipH="1">
            <a:off x="-56271" y="6040872"/>
            <a:ext cx="12304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Взгляд в будущее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4939EC9-B71D-E5F4-286C-A630B970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14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52984-063A-D8C3-F094-BF75D256CE7A}"/>
              </a:ext>
            </a:extLst>
          </p:cNvPr>
          <p:cNvSpPr txBox="1"/>
          <p:nvPr/>
        </p:nvSpPr>
        <p:spPr>
          <a:xfrm>
            <a:off x="604911" y="1304299"/>
            <a:ext cx="61652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Sort values</a:t>
            </a:r>
          </a:p>
          <a:p>
            <a:pPr indent="-285750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Composition</a:t>
            </a:r>
          </a:p>
          <a:p>
            <a:pPr indent="-285750"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Curve fitting</a:t>
            </a:r>
            <a:endParaRPr lang="ru-RU" sz="2000" dirty="0">
              <a:highlight>
                <a:srgbClr val="FFFF00"/>
              </a:highlight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indent="-285750" algn="just" fontAlgn="base">
              <a:buFont typeface="Arial" panose="020B0604020202020204" pitchFamily="34" charset="0"/>
              <a:buChar char="•"/>
            </a:pPr>
            <a:r>
              <a:rPr lang="ru-RU" sz="2000" dirty="0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Арсена </a:t>
            </a:r>
            <a:r>
              <a:rPr lang="ru-RU" sz="2000" dirty="0" err="1">
                <a:highlight>
                  <a:srgbClr val="FFFF00"/>
                </a:highlight>
                <a:latin typeface="Bahnschrift SemiBold" panose="020B0502040204020203" pitchFamily="34" charset="0"/>
                <a:cs typeface="Times New Roman" panose="02020603050405020304" pitchFamily="18" charset="0"/>
              </a:rPr>
              <a:t>темка</a:t>
            </a:r>
            <a:endParaRPr lang="en-US" sz="2000" dirty="0">
              <a:highlight>
                <a:srgbClr val="FFFF00"/>
              </a:highlight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9B3331B-77EE-71AE-E0A7-418534036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548" y="3969379"/>
            <a:ext cx="4113436" cy="101566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18A80FE-8390-2428-1958-B3B8B70F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548" y="3220534"/>
            <a:ext cx="1543265" cy="52800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9B570A-4B19-FB7D-09B9-E7373C665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787" y="1585836"/>
            <a:ext cx="1543265" cy="7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3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4902F95-443B-4C9E-204F-B1F2D65B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29" y="1758959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Исходный код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4939EC9-B71D-E5F4-286C-A630B970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15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638D9-8F1D-6530-E005-B97D85F81A63}"/>
              </a:ext>
            </a:extLst>
          </p:cNvPr>
          <p:cNvSpPr txBox="1"/>
          <p:nvPr/>
        </p:nvSpPr>
        <p:spPr>
          <a:xfrm>
            <a:off x="617557" y="1488143"/>
            <a:ext cx="65994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https://github.com/TohaRhymes/oil_and_gaz_anomalies</a:t>
            </a:r>
            <a:br>
              <a:rPr lang="en-US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endParaRPr lang="ru-RU" sz="20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68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CA2EBF-6635-D3FA-301F-9B684E4D2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0" t="22623" r="21025" b="48739"/>
          <a:stretch/>
        </p:blipFill>
        <p:spPr>
          <a:xfrm>
            <a:off x="9670145" y="2296139"/>
            <a:ext cx="1817400" cy="1963988"/>
          </a:xfrm>
          <a:prstGeom prst="rect">
            <a:avLst/>
          </a:prstGeom>
        </p:spPr>
      </p:pic>
      <p:pic>
        <p:nvPicPr>
          <p:cNvPr id="15" name="Picture 10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019A8CF3-B989-14C8-C963-244DF1C8F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22" y="2299572"/>
            <a:ext cx="1799869" cy="196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875981-A0F0-910A-D50C-0F6466419269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Контакты</a:t>
            </a:r>
          </a:p>
        </p:txBody>
      </p:sp>
      <p:pic>
        <p:nvPicPr>
          <p:cNvPr id="16" name="Picture 12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67A953DE-27A7-4F48-AE01-49BF33C1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988" y="2299573"/>
            <a:ext cx="1799869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CFBE7FA0-4804-C343-FA47-D68E7AD5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55" y="2297856"/>
            <a:ext cx="1799868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8308E28-6B8F-BAD5-8013-9F839B3142E5}"/>
              </a:ext>
            </a:extLst>
          </p:cNvPr>
          <p:cNvSpPr txBox="1"/>
          <p:nvPr/>
        </p:nvSpPr>
        <p:spPr>
          <a:xfrm>
            <a:off x="347218" y="4510579"/>
            <a:ext cx="280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Шеститко</a:t>
            </a:r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Александр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МГУ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54182E-ABC1-5527-EAF4-13D0DE134871}"/>
              </a:ext>
            </a:extLst>
          </p:cNvPr>
          <p:cNvSpPr txBox="1"/>
          <p:nvPr/>
        </p:nvSpPr>
        <p:spPr>
          <a:xfrm>
            <a:off x="3286864" y="4516097"/>
            <a:ext cx="280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Чангалиди</a:t>
            </a:r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Антон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ИТМО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688D8B-555D-7AEE-E00C-995609B92DDD}"/>
              </a:ext>
            </a:extLst>
          </p:cNvPr>
          <p:cNvSpPr txBox="1"/>
          <p:nvPr/>
        </p:nvSpPr>
        <p:spPr>
          <a:xfrm>
            <a:off x="6226510" y="4519685"/>
            <a:ext cx="280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Губайдуллин Арсен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УГНТУ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6BCCED-B2C8-F7E1-92F5-F6CC462DFC34}"/>
              </a:ext>
            </a:extLst>
          </p:cNvPr>
          <p:cNvSpPr txBox="1"/>
          <p:nvPr/>
        </p:nvSpPr>
        <p:spPr>
          <a:xfrm>
            <a:off x="9169841" y="4510579"/>
            <a:ext cx="280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Гилимханов Данияр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УГНТУ</a:t>
            </a:r>
          </a:p>
        </p:txBody>
      </p:sp>
      <p:pic>
        <p:nvPicPr>
          <p:cNvPr id="35" name="Picture 2" descr="Mail ">
            <a:extLst>
              <a:ext uri="{FF2B5EF4-FFF2-40B4-BE49-F238E27FC236}">
                <a16:creationId xmlns:a16="http://schemas.microsoft.com/office/drawing/2014/main" id="{0D4AB23A-9A92-5F01-26AA-5CF46083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91" y="5321336"/>
            <a:ext cx="332571" cy="33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Telegram ">
            <a:extLst>
              <a:ext uri="{FF2B5EF4-FFF2-40B4-BE49-F238E27FC236}">
                <a16:creationId xmlns:a16="http://schemas.microsoft.com/office/drawing/2014/main" id="{7D621553-4903-8F1F-9618-C951EE66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4" y="5816641"/>
            <a:ext cx="328947" cy="3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275BB08-1EDF-BC2D-7569-7735084D1331}"/>
              </a:ext>
            </a:extLst>
          </p:cNvPr>
          <p:cNvSpPr/>
          <p:nvPr/>
        </p:nvSpPr>
        <p:spPr>
          <a:xfrm>
            <a:off x="604911" y="5304978"/>
            <a:ext cx="33121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SemiBold" panose="020B0502040204020203" pitchFamily="34" charset="0"/>
              </a:rPr>
              <a:t>aleksa</a:t>
            </a:r>
            <a:r>
              <a:rPr lang="ru-RU" sz="14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ndrsestitko6</a:t>
            </a:r>
            <a:r>
              <a:rPr lang="ru-RU" sz="1400" b="1" dirty="0">
                <a:latin typeface="Bahnschrift SemiBold" panose="020B0502040204020203" pitchFamily="34" charset="0"/>
              </a:rPr>
              <a:t>40@gmail.com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F372796-175D-10BF-F421-ECB3A536319B}"/>
              </a:ext>
            </a:extLst>
          </p:cNvPr>
          <p:cNvSpPr/>
          <p:nvPr/>
        </p:nvSpPr>
        <p:spPr>
          <a:xfrm>
            <a:off x="4002885" y="5312401"/>
            <a:ext cx="21483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Bahnschrift SemiBold" panose="020B0502040204020203" pitchFamily="34" charset="0"/>
              </a:rPr>
              <a:t>anton.chana@gmail.com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5E8AB2-EB4B-54B0-29A4-2E928F6452DC}"/>
              </a:ext>
            </a:extLst>
          </p:cNvPr>
          <p:cNvSpPr txBox="1"/>
          <p:nvPr/>
        </p:nvSpPr>
        <p:spPr>
          <a:xfrm>
            <a:off x="6784450" y="5304977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ahnschrift SemiBold" panose="020B0502040204020203" pitchFamily="34" charset="0"/>
              </a:rPr>
              <a:t>gubaidullin.arsen@mail.ru</a:t>
            </a:r>
            <a:endParaRPr lang="ru-RU" sz="1400" b="1" dirty="0">
              <a:latin typeface="Bahnschrift SemiBold" panose="020B0502040204020203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D0471A48-7748-37D5-F4E8-A6FBA1CD093B}"/>
              </a:ext>
            </a:extLst>
          </p:cNvPr>
          <p:cNvSpPr/>
          <p:nvPr/>
        </p:nvSpPr>
        <p:spPr>
          <a:xfrm>
            <a:off x="9691301" y="5304978"/>
            <a:ext cx="2496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Bahnschrift SemiBold" panose="020B0502040204020203" pitchFamily="34" charset="0"/>
              </a:rPr>
              <a:t>daniiargilim2023@gmail.com</a:t>
            </a:r>
          </a:p>
        </p:txBody>
      </p:sp>
      <p:pic>
        <p:nvPicPr>
          <p:cNvPr id="41" name="Picture 2" descr="Mail ">
            <a:extLst>
              <a:ext uri="{FF2B5EF4-FFF2-40B4-BE49-F238E27FC236}">
                <a16:creationId xmlns:a16="http://schemas.microsoft.com/office/drawing/2014/main" id="{26398F82-C38A-97E5-80E4-4D228E77B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1" y="5321853"/>
            <a:ext cx="332571" cy="33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Mail ">
            <a:extLst>
              <a:ext uri="{FF2B5EF4-FFF2-40B4-BE49-F238E27FC236}">
                <a16:creationId xmlns:a16="http://schemas.microsoft.com/office/drawing/2014/main" id="{60FAD9CC-9C51-3E62-EB59-9E34E54B0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79" y="5321336"/>
            <a:ext cx="332571" cy="33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Mail ">
            <a:extLst>
              <a:ext uri="{FF2B5EF4-FFF2-40B4-BE49-F238E27FC236}">
                <a16:creationId xmlns:a16="http://schemas.microsoft.com/office/drawing/2014/main" id="{B653416B-6804-445F-12BF-4F4513EE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30" y="5312401"/>
            <a:ext cx="332571" cy="33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Telegram ">
            <a:extLst>
              <a:ext uri="{FF2B5EF4-FFF2-40B4-BE49-F238E27FC236}">
                <a16:creationId xmlns:a16="http://schemas.microsoft.com/office/drawing/2014/main" id="{E54E92CB-4615-35DE-1F93-24E6DA49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91" y="5794125"/>
            <a:ext cx="328947" cy="3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Telegram ">
            <a:extLst>
              <a:ext uri="{FF2B5EF4-FFF2-40B4-BE49-F238E27FC236}">
                <a16:creationId xmlns:a16="http://schemas.microsoft.com/office/drawing/2014/main" id="{8B7E813F-486A-D207-14EB-D7DCF74A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503" y="5784162"/>
            <a:ext cx="328947" cy="3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Telegram ">
            <a:extLst>
              <a:ext uri="{FF2B5EF4-FFF2-40B4-BE49-F238E27FC236}">
                <a16:creationId xmlns:a16="http://schemas.microsoft.com/office/drawing/2014/main" id="{B31C2004-56A0-A8BB-0C38-5527C44A4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30" y="5784397"/>
            <a:ext cx="328947" cy="3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797683E-3E42-3E82-C9C4-2306498AE7C1}"/>
              </a:ext>
            </a:extLst>
          </p:cNvPr>
          <p:cNvSpPr/>
          <p:nvPr/>
        </p:nvSpPr>
        <p:spPr>
          <a:xfrm>
            <a:off x="604911" y="5819531"/>
            <a:ext cx="1563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ahnschrift SemiBold" panose="020B0502040204020203" pitchFamily="34" charset="0"/>
              </a:rPr>
              <a:t>@</a:t>
            </a:r>
            <a:r>
              <a:rPr lang="ru-RU" sz="1400" b="1" dirty="0" err="1">
                <a:latin typeface="Bahnschrift SemiBold" panose="020B0502040204020203" pitchFamily="34" charset="0"/>
              </a:rPr>
              <a:t>sashashestitko</a:t>
            </a:r>
            <a:endParaRPr lang="ru-RU" sz="1400" b="1" dirty="0">
              <a:latin typeface="Bahnschrift SemiBold" panose="020B0502040204020203" pitchFamily="34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43BBF3C-47EB-21E3-AB3E-553C6E0A7FF8}"/>
              </a:ext>
            </a:extLst>
          </p:cNvPr>
          <p:cNvSpPr/>
          <p:nvPr/>
        </p:nvSpPr>
        <p:spPr>
          <a:xfrm>
            <a:off x="9687677" y="5767568"/>
            <a:ext cx="10134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Bahnschrift SemiBold" panose="020B0502040204020203" pitchFamily="34" charset="0"/>
              </a:rPr>
              <a:t>@</a:t>
            </a:r>
            <a:r>
              <a:rPr lang="ru-RU" sz="1400" b="1" dirty="0" err="1">
                <a:latin typeface="Bahnschrift SemiBold" panose="020B0502040204020203" pitchFamily="34" charset="0"/>
              </a:rPr>
              <a:t>Kozebra</a:t>
            </a:r>
            <a:endParaRPr lang="ru-RU" sz="1400" b="1" dirty="0">
              <a:latin typeface="Bahnschrift SemiBold" panose="020B0502040204020203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819E385A-F7A0-8487-33C1-FC42B085194B}"/>
              </a:ext>
            </a:extLst>
          </p:cNvPr>
          <p:cNvSpPr/>
          <p:nvPr/>
        </p:nvSpPr>
        <p:spPr>
          <a:xfrm>
            <a:off x="4002885" y="5797015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Bahnschrift SemiBold" panose="020B0502040204020203" pitchFamily="34" charset="0"/>
              </a:rPr>
              <a:t>@</a:t>
            </a:r>
            <a:r>
              <a:rPr lang="ru-RU" sz="1400" b="1" dirty="0" err="1">
                <a:latin typeface="Bahnschrift SemiBold" panose="020B0502040204020203" pitchFamily="34" charset="0"/>
              </a:rPr>
              <a:t>TohaRhymes</a:t>
            </a:r>
            <a:endParaRPr lang="ru-RU" sz="1400" b="1" dirty="0">
              <a:latin typeface="Bahnschrift SemiBold" panose="020B0502040204020203" pitchFamily="3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F8D8A71A-5BC8-12E2-67DA-6A31FF27183F}"/>
              </a:ext>
            </a:extLst>
          </p:cNvPr>
          <p:cNvSpPr/>
          <p:nvPr/>
        </p:nvSpPr>
        <p:spPr>
          <a:xfrm>
            <a:off x="6784450" y="5767567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ahnschrift SemiBold" panose="020B0502040204020203" pitchFamily="34" charset="0"/>
              </a:rPr>
              <a:t>@</a:t>
            </a:r>
            <a:r>
              <a:rPr lang="ru-RU" sz="1400" b="1" dirty="0">
                <a:latin typeface="Bahnschrift SemiBold" panose="020B0502040204020203" pitchFamily="34" charset="0"/>
              </a:rPr>
              <a:t>Genera1_Meow</a:t>
            </a: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06C244E-0B23-4639-3FF0-831616B365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440"/>
          <a:stretch/>
        </p:blipFill>
        <p:spPr>
          <a:xfrm>
            <a:off x="3785211" y="2296139"/>
            <a:ext cx="1799867" cy="1963988"/>
          </a:xfrm>
          <a:prstGeom prst="rect">
            <a:avLst/>
          </a:prstGeom>
        </p:spPr>
      </p:pic>
      <p:sp>
        <p:nvSpPr>
          <p:cNvPr id="52" name="Номер слайда 51">
            <a:extLst>
              <a:ext uri="{FF2B5EF4-FFF2-40B4-BE49-F238E27FC236}">
                <a16:creationId xmlns:a16="http://schemas.microsoft.com/office/drawing/2014/main" id="{C6CFA2F4-0626-7A0F-DDBF-41D82AD6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5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0F16B-54E1-5E4E-CC5B-42155D918874}"/>
              </a:ext>
            </a:extLst>
          </p:cNvPr>
          <p:cNvSpPr txBox="1">
            <a:spLocks/>
          </p:cNvSpPr>
          <p:nvPr/>
        </p:nvSpPr>
        <p:spPr>
          <a:xfrm>
            <a:off x="1541686" y="3027237"/>
            <a:ext cx="9144000" cy="10762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Дополнительные слайды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BC1692-F8DF-5638-D7A5-7B78CA8C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89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5EF406-C695-8E89-B762-DCED8AD54AD4}"/>
              </a:ext>
            </a:extLst>
          </p:cNvPr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AFD6BED-A85B-A9AC-AECA-5A4B1DB7E62F}"/>
              </a:ext>
            </a:extLst>
          </p:cNvPr>
          <p:cNvCxnSpPr/>
          <p:nvPr/>
        </p:nvCxnSpPr>
        <p:spPr>
          <a:xfrm>
            <a:off x="117126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15859-D7BF-12F4-26E0-CC64AE189AB5}"/>
              </a:ext>
            </a:extLst>
          </p:cNvPr>
          <p:cNvCxnSpPr/>
          <p:nvPr/>
        </p:nvCxnSpPr>
        <p:spPr>
          <a:xfrm>
            <a:off x="60491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D4C95B7-5DFF-9C46-A36B-7022B4248E36}"/>
              </a:ext>
            </a:extLst>
          </p:cNvPr>
          <p:cNvCxnSpPr>
            <a:cxnSpLocks/>
          </p:cNvCxnSpPr>
          <p:nvPr/>
        </p:nvCxnSpPr>
        <p:spPr>
          <a:xfrm flipH="1">
            <a:off x="-56271" y="6040872"/>
            <a:ext cx="12304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Исходный код для детектирования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7C07F35-F528-BD83-D61B-053AE878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44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019A8CF3-B989-14C8-C963-244DF1C8F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22" y="2299572"/>
            <a:ext cx="1799869" cy="196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7476EA7-712C-79C3-71A9-7D6FD0C77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2" r="19696"/>
          <a:stretch/>
        </p:blipFill>
        <p:spPr bwMode="auto">
          <a:xfrm>
            <a:off x="847522" y="2296139"/>
            <a:ext cx="1790311" cy="19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CFBE7FA0-4804-C343-FA47-D68E7AD5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55" y="2297856"/>
            <a:ext cx="1799868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954EC3-2324-B6F7-9253-091076653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7" b="11087"/>
          <a:stretch/>
        </p:blipFill>
        <p:spPr bwMode="auto">
          <a:xfrm>
            <a:off x="6732456" y="2296140"/>
            <a:ext cx="1799867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1AA214-8B2F-2D9F-63B6-023D29B659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31" t="33506" r="32226" b="37856"/>
          <a:stretch/>
        </p:blipFill>
        <p:spPr>
          <a:xfrm>
            <a:off x="3785213" y="2297856"/>
            <a:ext cx="1804644" cy="1963988"/>
          </a:xfrm>
          <a:prstGeom prst="rect">
            <a:avLst/>
          </a:prstGeom>
        </p:spPr>
      </p:pic>
      <p:pic>
        <p:nvPicPr>
          <p:cNvPr id="16" name="Picture 12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67A953DE-27A7-4F48-AE01-49BF33C1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988" y="2299573"/>
            <a:ext cx="1799869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24A392A5-BF6A-EC91-F238-6F988C61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145" y="2297856"/>
            <a:ext cx="1799868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C0F44E-04A6-3A09-CBEE-8F62B3F812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504" t="35681" r="32504" b="35681"/>
          <a:stretch/>
        </p:blipFill>
        <p:spPr>
          <a:xfrm>
            <a:off x="9670145" y="2297856"/>
            <a:ext cx="1799870" cy="19639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C3D18D-A279-B0A6-92E6-0961AB8537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440"/>
          <a:stretch/>
        </p:blipFill>
        <p:spPr>
          <a:xfrm>
            <a:off x="3785211" y="2296139"/>
            <a:ext cx="1799867" cy="19639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875981-A0F0-910A-D50C-0F6466419269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Команда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BCBB7-CFA9-13BB-86E9-3D79F54EDA6F}"/>
              </a:ext>
            </a:extLst>
          </p:cNvPr>
          <p:cNvSpPr txBox="1"/>
          <p:nvPr/>
        </p:nvSpPr>
        <p:spPr>
          <a:xfrm>
            <a:off x="347218" y="4500206"/>
            <a:ext cx="280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Шеститко</a:t>
            </a:r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Александр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МГУ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3 курс бакалавриата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Математик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B08347-08A8-442C-A1D4-07635965FCB4}"/>
              </a:ext>
            </a:extLst>
          </p:cNvPr>
          <p:cNvSpPr txBox="1"/>
          <p:nvPr/>
        </p:nvSpPr>
        <p:spPr>
          <a:xfrm>
            <a:off x="3289684" y="4500206"/>
            <a:ext cx="280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Чангалиди</a:t>
            </a:r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Антон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ИТМО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4 курс бакалавриата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Программист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8206A1-B736-5170-B254-A2680355384B}"/>
              </a:ext>
            </a:extLst>
          </p:cNvPr>
          <p:cNvSpPr txBox="1"/>
          <p:nvPr/>
        </p:nvSpPr>
        <p:spPr>
          <a:xfrm>
            <a:off x="6227377" y="4500206"/>
            <a:ext cx="280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Губайдуллин Арсен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УГНТУ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1 курс магистратуры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Инженер-нефтяник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4A443-16C2-628B-0535-50230013FCBD}"/>
              </a:ext>
            </a:extLst>
          </p:cNvPr>
          <p:cNvSpPr txBox="1"/>
          <p:nvPr/>
        </p:nvSpPr>
        <p:spPr>
          <a:xfrm>
            <a:off x="9165070" y="4500206"/>
            <a:ext cx="280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Гилимханов Данияр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УГНТУ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1 курс магистратуры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Инженер-нефтяник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499910A-E57E-BF08-DE33-00343E63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32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Газпром нефть» выступила генеральным спонсором технической конференции  «Взаимодействие геологической и гидродинамической моделей» — Газпром нефть">
            <a:extLst>
              <a:ext uri="{FF2B5EF4-FFF2-40B4-BE49-F238E27FC236}">
                <a16:creationId xmlns:a16="http://schemas.microsoft.com/office/drawing/2014/main" id="{2A8C6AFE-0311-2996-F2A8-34AFFB417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9" y="1974378"/>
            <a:ext cx="5477021" cy="40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Проблематика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21388-98C7-F4CA-2502-7B9169205935}"/>
              </a:ext>
            </a:extLst>
          </p:cNvPr>
          <p:cNvSpPr txBox="1"/>
          <p:nvPr/>
        </p:nvSpPr>
        <p:spPr>
          <a:xfrm>
            <a:off x="6219190" y="2767280"/>
            <a:ext cx="5370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Необходимость проведения подготовки данных по режимам работы скважин для корректного построения и адаптации  гидродинамических моделей (ГДМ)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7EB2685-8A30-74F9-3881-6BE40ED4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75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5D4723C-CD45-EAC4-7844-621EC1D37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0" b="2605"/>
          <a:stretch/>
        </p:blipFill>
        <p:spPr>
          <a:xfrm>
            <a:off x="619435" y="2830909"/>
            <a:ext cx="6238567" cy="319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E6DF1-3D67-EE6F-FF5A-B1021649397E}"/>
              </a:ext>
            </a:extLst>
          </p:cNvPr>
          <p:cNvSpPr txBox="1"/>
          <p:nvPr/>
        </p:nvSpPr>
        <p:spPr>
          <a:xfrm>
            <a:off x="7069022" y="2767280"/>
            <a:ext cx="4635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Разработка экспертной системы по выявлению аномального поведения фактических параметров работы скважин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647FFBF-664E-5A4B-BAA6-ECBA5A98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97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886534D-32F3-ADB5-6133-B1B350E73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3343" r="5855" b="8349"/>
          <a:stretch/>
        </p:blipFill>
        <p:spPr>
          <a:xfrm>
            <a:off x="604910" y="3663431"/>
            <a:ext cx="5260241" cy="2335237"/>
          </a:xfrm>
          <a:prstGeom prst="rect">
            <a:avLst/>
          </a:prstGeom>
        </p:spPr>
      </p:pic>
      <p:pic>
        <p:nvPicPr>
          <p:cNvPr id="4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6B9B6F6-1B4C-0A21-DE9D-53F0BE201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" t="9673" r="52924" b="52020"/>
          <a:stretch/>
        </p:blipFill>
        <p:spPr>
          <a:xfrm>
            <a:off x="604910" y="1297526"/>
            <a:ext cx="5260244" cy="233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Скважинная операция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37534-DDCD-35B1-7640-C9BB5ACF6573}"/>
              </a:ext>
            </a:extLst>
          </p:cNvPr>
          <p:cNvSpPr txBox="1"/>
          <p:nvPr/>
        </p:nvSpPr>
        <p:spPr>
          <a:xfrm>
            <a:off x="1435166" y="3291821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Продуктивность по жидкости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97649-F6F3-491B-CB08-ECBBD4A0B23E}"/>
              </a:ext>
            </a:extLst>
          </p:cNvPr>
          <p:cNvSpPr txBox="1"/>
          <p:nvPr/>
        </p:nvSpPr>
        <p:spPr>
          <a:xfrm>
            <a:off x="1179950" y="5797724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Газовый фактор</a:t>
            </a:r>
          </a:p>
        </p:txBody>
      </p:sp>
      <p:pic>
        <p:nvPicPr>
          <p:cNvPr id="19" name="Рисунок 1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FF32F15-0104-566B-890B-F972250FE0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0" t="53343" r="4961" b="8349"/>
          <a:stretch/>
        </p:blipFill>
        <p:spPr>
          <a:xfrm>
            <a:off x="7448848" y="3677501"/>
            <a:ext cx="3385619" cy="233523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E228858-1B9C-B596-78E0-E5DBF4A291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7847" r="37231" b="53846"/>
          <a:stretch/>
        </p:blipFill>
        <p:spPr>
          <a:xfrm>
            <a:off x="7448848" y="1097361"/>
            <a:ext cx="3263703" cy="23352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328373-5D8C-4A6B-ABA9-EA48927F3D2D}"/>
              </a:ext>
            </a:extLst>
          </p:cNvPr>
          <p:cNvSpPr txBox="1"/>
          <p:nvPr/>
        </p:nvSpPr>
        <p:spPr>
          <a:xfrm>
            <a:off x="7264158" y="3269551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Дебит по нефти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68C80558-2EAE-5894-884E-7A061C6676F3}"/>
                  </a:ext>
                </a:extLst>
              </p14:cNvPr>
              <p14:cNvContentPartPr/>
              <p14:nvPr/>
            </p14:nvContentPartPr>
            <p14:xfrm>
              <a:off x="1954385" y="1832843"/>
              <a:ext cx="1085400" cy="1081440"/>
            </p14:xfrm>
          </p:contentPart>
        </mc:Choice>
        <mc:Fallback xmlns=""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id="{68C80558-2EAE-5894-884E-7A061C6676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6385" y="1796843"/>
                <a:ext cx="1121040" cy="11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14:cNvPr>
              <p14:cNvContentPartPr/>
              <p14:nvPr/>
            </p14:nvContentPartPr>
            <p14:xfrm>
              <a:off x="1972049" y="1832843"/>
              <a:ext cx="1085400" cy="1081440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4049" y="1796843"/>
                <a:ext cx="1121040" cy="11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Рукописный ввод 46">
                <a:extLst>
                  <a:ext uri="{FF2B5EF4-FFF2-40B4-BE49-F238E27FC236}">
                    <a16:creationId xmlns:a16="http://schemas.microsoft.com/office/drawing/2014/main" id="{BAE2C091-B9B3-FD26-A2EA-7F299F1E8EA4}"/>
                  </a:ext>
                </a:extLst>
              </p14:cNvPr>
              <p14:cNvContentPartPr/>
              <p14:nvPr/>
            </p14:nvContentPartPr>
            <p14:xfrm>
              <a:off x="8135429" y="1810440"/>
              <a:ext cx="1085400" cy="1081440"/>
            </p14:xfrm>
          </p:contentPart>
        </mc:Choice>
        <mc:Fallback xmlns="">
          <p:pic>
            <p:nvPicPr>
              <p:cNvPr id="47" name="Рукописный ввод 46">
                <a:extLst>
                  <a:ext uri="{FF2B5EF4-FFF2-40B4-BE49-F238E27FC236}">
                    <a16:creationId xmlns:a16="http://schemas.microsoft.com/office/drawing/2014/main" id="{BAE2C091-B9B3-FD26-A2EA-7F299F1E8E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7429" y="1774440"/>
                <a:ext cx="1121040" cy="1153080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AEE552F-85E3-584E-F834-0CE2DA5C7FD5}"/>
              </a:ext>
            </a:extLst>
          </p:cNvPr>
          <p:cNvCxnSpPr>
            <a:cxnSpLocks/>
          </p:cNvCxnSpPr>
          <p:nvPr/>
        </p:nvCxnSpPr>
        <p:spPr>
          <a:xfrm>
            <a:off x="8575781" y="2624420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2CB8275D-A749-2E8F-8142-5D9B173D19A7}"/>
              </a:ext>
            </a:extLst>
          </p:cNvPr>
          <p:cNvCxnSpPr>
            <a:cxnSpLocks/>
          </p:cNvCxnSpPr>
          <p:nvPr/>
        </p:nvCxnSpPr>
        <p:spPr>
          <a:xfrm>
            <a:off x="2369585" y="2724050"/>
            <a:ext cx="0" cy="2382522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251FDE-9431-5835-E821-5C2BBACE65A6}"/>
              </a:ext>
            </a:extLst>
          </p:cNvPr>
          <p:cNvSpPr txBox="1"/>
          <p:nvPr/>
        </p:nvSpPr>
        <p:spPr>
          <a:xfrm>
            <a:off x="6963506" y="5797724"/>
            <a:ext cx="451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Забойное и устьевое давление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E1FFDE1-A636-EC12-11C2-C31DAF2B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63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7035153-C213-FB34-94B0-0A402152D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2" t="53700" r="5511" b="8815"/>
          <a:stretch/>
        </p:blipFill>
        <p:spPr>
          <a:xfrm>
            <a:off x="617979" y="3777354"/>
            <a:ext cx="5306740" cy="2285119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F6E7472-0FD3-4272-424A-C96B367544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t="8854" r="52994" b="53173"/>
          <a:stretch/>
        </p:blipFill>
        <p:spPr>
          <a:xfrm>
            <a:off x="671954" y="1282323"/>
            <a:ext cx="5126153" cy="231485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7151B22-9139-4A6A-C4A9-2389F37E63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0" t="53750" r="5962" b="9273"/>
          <a:stretch/>
        </p:blipFill>
        <p:spPr>
          <a:xfrm>
            <a:off x="7700475" y="3725708"/>
            <a:ext cx="3367185" cy="2254129"/>
          </a:xfrm>
          <a:prstGeom prst="rect">
            <a:avLst/>
          </a:prstGeom>
        </p:spPr>
      </p:pic>
      <p:pic>
        <p:nvPicPr>
          <p:cNvPr id="9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8152D1C-F885-7626-046B-A2A82FECD5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t="9673" r="69310" b="54097"/>
          <a:stretch/>
        </p:blipFill>
        <p:spPr>
          <a:xfrm>
            <a:off x="7815647" y="1273261"/>
            <a:ext cx="3136843" cy="2208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Одиночный выброс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14:cNvPr>
              <p14:cNvContentPartPr/>
              <p14:nvPr/>
            </p14:nvContentPartPr>
            <p14:xfrm>
              <a:off x="8429577" y="2573133"/>
              <a:ext cx="408740" cy="407248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1587" y="2537157"/>
                <a:ext cx="444361" cy="478840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AEE552F-85E3-584E-F834-0CE2DA5C7FD5}"/>
              </a:ext>
            </a:extLst>
          </p:cNvPr>
          <p:cNvCxnSpPr>
            <a:cxnSpLocks/>
          </p:cNvCxnSpPr>
          <p:nvPr/>
        </p:nvCxnSpPr>
        <p:spPr>
          <a:xfrm>
            <a:off x="8603917" y="2984623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D86E2F9-13C7-4E4F-89D5-778D2E40C508}"/>
              </a:ext>
            </a:extLst>
          </p:cNvPr>
          <p:cNvCxnSpPr>
            <a:cxnSpLocks/>
          </p:cNvCxnSpPr>
          <p:nvPr/>
        </p:nvCxnSpPr>
        <p:spPr>
          <a:xfrm>
            <a:off x="1919419" y="2813466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47BE0E0-78B5-4857-928F-1D29FE83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15CE5-9B04-2CE5-1666-AEC7E1910B20}"/>
              </a:ext>
            </a:extLst>
          </p:cNvPr>
          <p:cNvSpPr txBox="1"/>
          <p:nvPr/>
        </p:nvSpPr>
        <p:spPr>
          <a:xfrm>
            <a:off x="1435166" y="3432501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Продуктивность по жидкости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F98EF-5AAB-C181-51BD-2F0F7E28302F}"/>
              </a:ext>
            </a:extLst>
          </p:cNvPr>
          <p:cNvSpPr txBox="1"/>
          <p:nvPr/>
        </p:nvSpPr>
        <p:spPr>
          <a:xfrm>
            <a:off x="1179950" y="5896200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Газовый фактор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68E60-9A02-9266-DAE2-74C872F1B874}"/>
              </a:ext>
            </a:extLst>
          </p:cNvPr>
          <p:cNvSpPr txBox="1"/>
          <p:nvPr/>
        </p:nvSpPr>
        <p:spPr>
          <a:xfrm>
            <a:off x="7506568" y="3353536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Дебит по воде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8A6F2-4676-2FEE-DF6E-46E97575F3B7}"/>
              </a:ext>
            </a:extLst>
          </p:cNvPr>
          <p:cNvSpPr txBox="1"/>
          <p:nvPr/>
        </p:nvSpPr>
        <p:spPr>
          <a:xfrm>
            <a:off x="6963506" y="5896200"/>
            <a:ext cx="451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Забойное и устьевое давление</a:t>
            </a:r>
          </a:p>
        </p:txBody>
      </p:sp>
    </p:spTree>
    <p:extLst>
      <p:ext uri="{BB962C8B-B14F-4D97-AF65-F5344CB8AC3E}">
        <p14:creationId xmlns:p14="http://schemas.microsoft.com/office/powerpoint/2010/main" val="9187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71ADF10-D709-0F4F-F017-BA6FD5B77A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3789" r="5511" b="8595"/>
          <a:stretch/>
        </p:blipFill>
        <p:spPr>
          <a:xfrm>
            <a:off x="752137" y="3692205"/>
            <a:ext cx="5302126" cy="2293034"/>
          </a:xfrm>
          <a:prstGeom prst="rect">
            <a:avLst/>
          </a:prstGeom>
        </p:spPr>
      </p:pic>
      <p:pic>
        <p:nvPicPr>
          <p:cNvPr id="33" name="Рисунок 3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AADF8F6-56F5-3527-89FF-97623E6B3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9672" r="53268" b="52712"/>
          <a:stretch/>
        </p:blipFill>
        <p:spPr>
          <a:xfrm>
            <a:off x="749737" y="1283458"/>
            <a:ext cx="5222032" cy="2293034"/>
          </a:xfrm>
          <a:prstGeom prst="rect">
            <a:avLst/>
          </a:prstGeom>
        </p:spPr>
      </p:pic>
      <p:pic>
        <p:nvPicPr>
          <p:cNvPr id="31" name="Рисунок 30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85828F7-67C9-B0BD-4CCA-85D55C9D0F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4042" r="5511" b="8343"/>
          <a:stretch/>
        </p:blipFill>
        <p:spPr>
          <a:xfrm>
            <a:off x="7961621" y="3714168"/>
            <a:ext cx="3332650" cy="2293033"/>
          </a:xfrm>
          <a:prstGeom prst="rect">
            <a:avLst/>
          </a:prstGeom>
        </p:spPr>
      </p:pic>
      <p:pic>
        <p:nvPicPr>
          <p:cNvPr id="28" name="Рисунок 2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83C7F8A-6B9C-5259-FBE2-0D3E0172B5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t="8980" r="68847" b="53404"/>
          <a:stretch/>
        </p:blipFill>
        <p:spPr>
          <a:xfrm>
            <a:off x="7961621" y="1251896"/>
            <a:ext cx="3193366" cy="2293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Групповой выброс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37534-DDCD-35B1-7640-C9BB5ACF6573}"/>
              </a:ext>
            </a:extLst>
          </p:cNvPr>
          <p:cNvSpPr txBox="1"/>
          <p:nvPr/>
        </p:nvSpPr>
        <p:spPr>
          <a:xfrm>
            <a:off x="1483254" y="3386064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Продуктивность по жидкости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97649-F6F3-491B-CB08-ECBBD4A0B23E}"/>
              </a:ext>
            </a:extLst>
          </p:cNvPr>
          <p:cNvSpPr txBox="1"/>
          <p:nvPr/>
        </p:nvSpPr>
        <p:spPr>
          <a:xfrm>
            <a:off x="1357532" y="5891270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Газовый фактор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28373-5D8C-4A6B-ABA9-EA48927F3D2D}"/>
              </a:ext>
            </a:extLst>
          </p:cNvPr>
          <p:cNvSpPr txBox="1"/>
          <p:nvPr/>
        </p:nvSpPr>
        <p:spPr>
          <a:xfrm>
            <a:off x="7830377" y="3386064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Дебит по воде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14:cNvPr>
              <p14:cNvContentPartPr/>
              <p14:nvPr/>
            </p14:nvContentPartPr>
            <p14:xfrm>
              <a:off x="9617107" y="2133339"/>
              <a:ext cx="668156" cy="665717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99107" y="2097354"/>
                <a:ext cx="703796" cy="737327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B251FDE-9431-5835-E821-5C2BBACE65A6}"/>
              </a:ext>
            </a:extLst>
          </p:cNvPr>
          <p:cNvSpPr txBox="1"/>
          <p:nvPr/>
        </p:nvSpPr>
        <p:spPr>
          <a:xfrm>
            <a:off x="7274161" y="5891270"/>
            <a:ext cx="486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Забойное и устьевое давление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A964ACBA-EE0B-DB72-E980-784BE49D8188}"/>
                  </a:ext>
                </a:extLst>
              </p14:cNvPr>
              <p14:cNvContentPartPr/>
              <p14:nvPr/>
            </p14:nvContentPartPr>
            <p14:xfrm>
              <a:off x="10508822" y="2306442"/>
              <a:ext cx="668156" cy="665717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A964ACBA-EE0B-DB72-E980-784BE49D81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0822" y="2270457"/>
                <a:ext cx="703796" cy="737327"/>
              </a:xfrm>
              <a:prstGeom prst="rect">
                <a:avLst/>
              </a:prstGeom>
            </p:spPr>
          </p:pic>
        </mc:Fallback>
      </mc:AlternateContent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B538917-F888-0D9C-B7BA-5092535033C6}"/>
              </a:ext>
            </a:extLst>
          </p:cNvPr>
          <p:cNvCxnSpPr>
            <a:cxnSpLocks/>
          </p:cNvCxnSpPr>
          <p:nvPr/>
        </p:nvCxnSpPr>
        <p:spPr>
          <a:xfrm>
            <a:off x="9729332" y="2646999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B318FA10-9834-9BE6-ABDE-7803CD83E7DD}"/>
              </a:ext>
            </a:extLst>
          </p:cNvPr>
          <p:cNvCxnSpPr>
            <a:cxnSpLocks/>
          </p:cNvCxnSpPr>
          <p:nvPr/>
        </p:nvCxnSpPr>
        <p:spPr>
          <a:xfrm>
            <a:off x="10109160" y="2799056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0295F107-77CB-7087-E461-E1C7784AD958}"/>
              </a:ext>
            </a:extLst>
          </p:cNvPr>
          <p:cNvCxnSpPr>
            <a:cxnSpLocks/>
          </p:cNvCxnSpPr>
          <p:nvPr/>
        </p:nvCxnSpPr>
        <p:spPr>
          <a:xfrm>
            <a:off x="10742206" y="2799056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3A4A512E-C736-D691-4F38-8C1BB138C79E}"/>
              </a:ext>
            </a:extLst>
          </p:cNvPr>
          <p:cNvCxnSpPr>
            <a:cxnSpLocks/>
          </p:cNvCxnSpPr>
          <p:nvPr/>
        </p:nvCxnSpPr>
        <p:spPr>
          <a:xfrm>
            <a:off x="10993080" y="2863533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DD085A-2514-6BD6-A93B-E2D3015C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12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533FEAE-1CD6-A4B4-9C6F-199269B12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3" t="53633" r="6168" b="9195"/>
          <a:stretch/>
        </p:blipFill>
        <p:spPr>
          <a:xfrm>
            <a:off x="7920185" y="3650481"/>
            <a:ext cx="3227163" cy="226599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EC8FF4F-625E-0DC5-1E3B-8FA162F5E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2" t="9195" r="37890" b="53190"/>
          <a:stretch/>
        </p:blipFill>
        <p:spPr>
          <a:xfrm>
            <a:off x="7920185" y="1199074"/>
            <a:ext cx="3175814" cy="2293034"/>
          </a:xfrm>
          <a:prstGeom prst="rect">
            <a:avLst/>
          </a:prstGeom>
        </p:spPr>
      </p:pic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07F5252-FAF1-16DB-B28B-DC88691932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1" t="53426" r="5511" b="8958"/>
          <a:stretch/>
        </p:blipFill>
        <p:spPr>
          <a:xfrm>
            <a:off x="737219" y="3665644"/>
            <a:ext cx="5310512" cy="2293033"/>
          </a:xfrm>
          <a:prstGeom prst="rect">
            <a:avLst/>
          </a:prstGeom>
        </p:spPr>
      </p:pic>
      <p:pic>
        <p:nvPicPr>
          <p:cNvPr id="4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31777B9-3849-BDB6-93C1-94CCD590F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" t="7155" r="53269" b="52241"/>
          <a:stretch/>
        </p:blipFill>
        <p:spPr>
          <a:xfrm>
            <a:off x="838296" y="1126344"/>
            <a:ext cx="5137855" cy="2475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Простой скважины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A964ACBA-EE0B-DB72-E980-784BE49D8188}"/>
                  </a:ext>
                </a:extLst>
              </p14:cNvPr>
              <p14:cNvContentPartPr/>
              <p14:nvPr/>
            </p14:nvContentPartPr>
            <p14:xfrm>
              <a:off x="3787229" y="2911596"/>
              <a:ext cx="519300" cy="517404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A964ACBA-EE0B-DB72-E980-784BE49D81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9235" y="2875615"/>
                <a:ext cx="554928" cy="589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70273D4E-A11C-8E39-1875-E11362EF2304}"/>
                  </a:ext>
                </a:extLst>
              </p14:cNvPr>
              <p14:cNvContentPartPr/>
              <p14:nvPr/>
            </p14:nvContentPartPr>
            <p14:xfrm>
              <a:off x="3841620" y="5235683"/>
              <a:ext cx="519300" cy="517404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70273D4E-A11C-8E39-1875-E11362EF23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3626" y="5199702"/>
                <a:ext cx="554928" cy="589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AAC06614-73CE-43F5-87AD-7342E9CB649A}"/>
                  </a:ext>
                </a:extLst>
              </p14:cNvPr>
              <p14:cNvContentPartPr/>
              <p14:nvPr/>
            </p14:nvContentPartPr>
            <p14:xfrm>
              <a:off x="9768512" y="2857190"/>
              <a:ext cx="519300" cy="517404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AAC06614-73CE-43F5-87AD-7342E9CB64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0518" y="2821209"/>
                <a:ext cx="554928" cy="589006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62552C7D-81B3-95F0-C794-DF79C0358550}"/>
              </a:ext>
            </a:extLst>
          </p:cNvPr>
          <p:cNvCxnSpPr>
            <a:cxnSpLocks/>
          </p:cNvCxnSpPr>
          <p:nvPr/>
        </p:nvCxnSpPr>
        <p:spPr>
          <a:xfrm>
            <a:off x="4021707" y="3307245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F13E0C8-9675-A536-00C3-F43832D1D3ED}"/>
              </a:ext>
            </a:extLst>
          </p:cNvPr>
          <p:cNvCxnSpPr>
            <a:cxnSpLocks/>
          </p:cNvCxnSpPr>
          <p:nvPr/>
        </p:nvCxnSpPr>
        <p:spPr>
          <a:xfrm>
            <a:off x="4124946" y="3333339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F7F8886-DA2E-1AC1-589F-2F0C3208D2C3}"/>
              </a:ext>
            </a:extLst>
          </p:cNvPr>
          <p:cNvCxnSpPr>
            <a:cxnSpLocks/>
          </p:cNvCxnSpPr>
          <p:nvPr/>
        </p:nvCxnSpPr>
        <p:spPr>
          <a:xfrm>
            <a:off x="9955475" y="3255373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429A14CE-3D2C-26D0-6E7F-ECFEA3AF0560}"/>
              </a:ext>
            </a:extLst>
          </p:cNvPr>
          <p:cNvCxnSpPr>
            <a:cxnSpLocks/>
          </p:cNvCxnSpPr>
          <p:nvPr/>
        </p:nvCxnSpPr>
        <p:spPr>
          <a:xfrm>
            <a:off x="10029530" y="3262086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5A41CF-4D56-C2B4-F8B4-0ED0DE2B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BB162-5A7C-CE9D-3B06-0F182138663A}"/>
              </a:ext>
            </a:extLst>
          </p:cNvPr>
          <p:cNvSpPr txBox="1"/>
          <p:nvPr/>
        </p:nvSpPr>
        <p:spPr>
          <a:xfrm>
            <a:off x="1463302" y="3376229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Продуктивность по жидкости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E3735-065E-DCEE-51B3-1E0E0FD1BB81}"/>
              </a:ext>
            </a:extLst>
          </p:cNvPr>
          <p:cNvSpPr txBox="1"/>
          <p:nvPr/>
        </p:nvSpPr>
        <p:spPr>
          <a:xfrm>
            <a:off x="1514976" y="5855042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Газовый фактор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3BACB-FD4E-7EDA-3B5C-9126EA21BBF3}"/>
              </a:ext>
            </a:extLst>
          </p:cNvPr>
          <p:cNvSpPr txBox="1"/>
          <p:nvPr/>
        </p:nvSpPr>
        <p:spPr>
          <a:xfrm>
            <a:off x="7891013" y="3328494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Дебит по нефти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E6EE5-93D5-398F-1AE8-92C6F64DE980}"/>
              </a:ext>
            </a:extLst>
          </p:cNvPr>
          <p:cNvSpPr txBox="1"/>
          <p:nvPr/>
        </p:nvSpPr>
        <p:spPr>
          <a:xfrm>
            <a:off x="7511189" y="5881504"/>
            <a:ext cx="451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Забойное и устьевое давление</a:t>
            </a:r>
          </a:p>
        </p:txBody>
      </p:sp>
    </p:spTree>
    <p:extLst>
      <p:ext uri="{BB962C8B-B14F-4D97-AF65-F5344CB8AC3E}">
        <p14:creationId xmlns:p14="http://schemas.microsoft.com/office/powerpoint/2010/main" val="4241139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Алгоритм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F60910F5-8F44-1E29-3076-D22515C2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9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6B0694-F878-497A-9BA9-944C467FB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6" t="5057" r="20952" b="7294"/>
          <a:stretch/>
        </p:blipFill>
        <p:spPr>
          <a:xfrm>
            <a:off x="4615255" y="55418"/>
            <a:ext cx="7596227" cy="626367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A8D1D88-D615-31E8-5695-EF3D2FC43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11" y="1619951"/>
            <a:ext cx="3737113" cy="36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913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287</Words>
  <Application>Microsoft Office PowerPoint</Application>
  <PresentationFormat>Широкоэкранный</PresentationFormat>
  <Paragraphs>116</Paragraphs>
  <Slides>18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Bahnschrift SemiBold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Данияр Гилимханов</dc:creator>
  <cp:lastModifiedBy>Данияр Гилимханов</cp:lastModifiedBy>
  <cp:revision>8</cp:revision>
  <dcterms:created xsi:type="dcterms:W3CDTF">2023-04-11T08:08:36Z</dcterms:created>
  <dcterms:modified xsi:type="dcterms:W3CDTF">2023-04-13T12:00:56Z</dcterms:modified>
</cp:coreProperties>
</file>